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6" r:id="rId1"/>
  </p:sldMasterIdLst>
  <p:notesMasterIdLst>
    <p:notesMasterId r:id="rId14"/>
  </p:notesMasterIdLst>
  <p:handoutMasterIdLst>
    <p:handoutMasterId r:id="rId15"/>
  </p:handoutMasterIdLst>
  <p:sldIdLst>
    <p:sldId id="256" r:id="rId2"/>
    <p:sldId id="257" r:id="rId3"/>
    <p:sldId id="262" r:id="rId4"/>
    <p:sldId id="258" r:id="rId5"/>
    <p:sldId id="259" r:id="rId6"/>
    <p:sldId id="260" r:id="rId7"/>
    <p:sldId id="261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997700" cy="92837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clrMru>
    <a:srgbClr val="00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50" autoAdjust="0"/>
    <p:restoredTop sz="94701" autoAdjust="0"/>
  </p:normalViewPr>
  <p:slideViewPr>
    <p:cSldViewPr>
      <p:cViewPr varScale="1">
        <p:scale>
          <a:sx n="73" d="100"/>
          <a:sy n="73" d="100"/>
        </p:scale>
        <p:origin x="-420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42" y="222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30" d="100"/>
          <a:sy n="30" d="100"/>
        </p:scale>
        <p:origin x="-1182" y="-90"/>
      </p:cViewPr>
      <p:guideLst>
        <p:guide orient="horz" pos="2924"/>
        <p:guide pos="2204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2125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Tahoma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63988" y="0"/>
            <a:ext cx="3032125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Tahoma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3174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18563"/>
            <a:ext cx="3032125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Tahoma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3174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63988" y="8818563"/>
            <a:ext cx="3032125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Tahoma" pitchFamily="34" charset="0"/>
              </a:defRPr>
            </a:lvl1pPr>
          </a:lstStyle>
          <a:p>
            <a:fld id="{5DBC66E4-48CD-4C76-AC77-7609318631CA}" type="slidenum">
              <a:rPr lang="en-US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2125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Tahoma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63988" y="0"/>
            <a:ext cx="3032125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Tahoma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3379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77925" y="696913"/>
            <a:ext cx="4641850" cy="34813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37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0088" y="4410075"/>
            <a:ext cx="5597525" cy="417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337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18563"/>
            <a:ext cx="3032125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Tahoma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337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63988" y="8818563"/>
            <a:ext cx="3032125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Tahoma" pitchFamily="34" charset="0"/>
              </a:defRPr>
            </a:lvl1pPr>
          </a:lstStyle>
          <a:p>
            <a:fld id="{9C6098C0-4BE2-4FFB-A191-334778570458}" type="slidenum">
              <a:rPr lang="en-US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ahoma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ahoma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ahoma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ahoma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ahoma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9A806DC-2D78-4E9E-9C4C-81A72D928E03}" type="slidenum">
              <a:rPr lang="en-US"/>
              <a:pPr/>
              <a:t>12</a:t>
            </a:fld>
            <a:endParaRPr lang="en-US" dirty="0"/>
          </a:p>
        </p:txBody>
      </p:sp>
      <p:sp>
        <p:nvSpPr>
          <p:cNvPr id="348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0311 Ryder Lake High Uintas.jpg"/>
          <p:cNvPicPr>
            <a:picLocks noChangeAspect="1"/>
          </p:cNvPicPr>
          <p:nvPr userDrawn="1"/>
        </p:nvPicPr>
        <p:blipFill>
          <a:blip r:embed="rId2" cstate="print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-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600" y="2895600"/>
            <a:ext cx="7772400" cy="1470025"/>
          </a:xfrm>
        </p:spPr>
        <p:txBody>
          <a:bodyPr/>
          <a:lstStyle>
            <a:lvl1pPr>
              <a:defRPr>
                <a:solidFill>
                  <a:schemeClr val="accent2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648200"/>
            <a:ext cx="6400800" cy="16002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9F19AA-17EC-415C-8621-7949343B19B2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0" y="4495800"/>
            <a:ext cx="9144000" cy="1588"/>
          </a:xfrm>
          <a:prstGeom prst="line">
            <a:avLst/>
          </a:prstGeom>
          <a:ln w="50800" cap="sq" cmpd="sng">
            <a:solidFill>
              <a:schemeClr val="accent1"/>
            </a:solidFill>
            <a:miter lim="800000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 userDrawn="1"/>
        </p:nvCxnSpPr>
        <p:spPr>
          <a:xfrm>
            <a:off x="0" y="4572000"/>
            <a:ext cx="9144000" cy="1588"/>
          </a:xfrm>
          <a:prstGeom prst="line">
            <a:avLst/>
          </a:prstGeom>
          <a:ln w="50800" cap="sq" cmpd="sng">
            <a:solidFill>
              <a:schemeClr val="bg2">
                <a:lumMod val="40000"/>
                <a:lumOff val="60000"/>
              </a:schemeClr>
            </a:solidFill>
            <a:miter lim="800000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RyderLakePanel.jpg"/>
          <p:cNvPicPr>
            <a:picLocks noChangeAspect="1"/>
          </p:cNvPicPr>
          <p:nvPr userDrawn="1"/>
        </p:nvPicPr>
        <p:blipFill>
          <a:blip r:embed="rId2">
            <a:lum bright="-20000" contrast="-20000"/>
          </a:blip>
          <a:srcRect t="7692" b="19230"/>
          <a:stretch>
            <a:fillRect/>
          </a:stretch>
        </p:blipFill>
        <p:spPr>
          <a:xfrm>
            <a:off x="0" y="0"/>
            <a:ext cx="9144000" cy="14478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SzPct val="90000"/>
              <a:buFontTx/>
              <a:buBlip>
                <a:blip r:embed="rId3"/>
              </a:buBlip>
              <a:defRPr/>
            </a:lvl1pPr>
            <a:lvl2pPr>
              <a:buClr>
                <a:schemeClr val="accent2"/>
              </a:buClr>
              <a:buFont typeface="Arial" pitchFamily="34" charset="0"/>
              <a:buChar char="•"/>
              <a:defRPr/>
            </a:lvl2pPr>
            <a:lvl3pPr>
              <a:buClr>
                <a:schemeClr val="tx2"/>
              </a:buClr>
              <a:buFont typeface="Wingdings" pitchFamily="2" charset="2"/>
              <a:buChar char="§"/>
              <a:defRPr/>
            </a:lvl3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3FF07-FDC1-4282-A641-DB913104405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0" y="1487424"/>
            <a:ext cx="9144000" cy="1588"/>
          </a:xfrm>
          <a:prstGeom prst="line">
            <a:avLst/>
          </a:prstGeom>
          <a:ln w="50800" cap="sq" cmpd="sng">
            <a:solidFill>
              <a:schemeClr val="accent1"/>
            </a:solidFill>
            <a:miter lim="800000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 userDrawn="1"/>
        </p:nvCxnSpPr>
        <p:spPr>
          <a:xfrm>
            <a:off x="0" y="1563624"/>
            <a:ext cx="9144000" cy="1588"/>
          </a:xfrm>
          <a:prstGeom prst="line">
            <a:avLst/>
          </a:prstGeom>
          <a:ln w="50800" cap="sq" cmpd="sng">
            <a:solidFill>
              <a:schemeClr val="bg2">
                <a:lumMod val="40000"/>
                <a:lumOff val="60000"/>
              </a:schemeClr>
            </a:solidFill>
            <a:miter lim="800000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12586F-9E07-4D21-9E45-1D46BE9835BD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RyderLakePanel.jpg"/>
          <p:cNvPicPr>
            <a:picLocks noChangeAspect="1"/>
          </p:cNvPicPr>
          <p:nvPr userDrawn="1"/>
        </p:nvPicPr>
        <p:blipFill>
          <a:blip r:embed="rId2">
            <a:lum bright="-20000" contrast="-20000"/>
          </a:blip>
          <a:srcRect t="7692" b="19230"/>
          <a:stretch>
            <a:fillRect/>
          </a:stretch>
        </p:blipFill>
        <p:spPr>
          <a:xfrm>
            <a:off x="0" y="0"/>
            <a:ext cx="9144000" cy="14478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739E3-5838-449B-9298-3C7C8EA4FD73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2" name="Straight Connector 11"/>
          <p:cNvCxnSpPr/>
          <p:nvPr userDrawn="1"/>
        </p:nvCxnSpPr>
        <p:spPr>
          <a:xfrm>
            <a:off x="0" y="1487424"/>
            <a:ext cx="9144000" cy="1588"/>
          </a:xfrm>
          <a:prstGeom prst="line">
            <a:avLst/>
          </a:prstGeom>
          <a:ln w="50800" cap="sq" cmpd="sng">
            <a:solidFill>
              <a:schemeClr val="accent1"/>
            </a:solidFill>
            <a:miter lim="800000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 userDrawn="1"/>
        </p:nvCxnSpPr>
        <p:spPr>
          <a:xfrm>
            <a:off x="0" y="1563624"/>
            <a:ext cx="9144000" cy="1588"/>
          </a:xfrm>
          <a:prstGeom prst="line">
            <a:avLst/>
          </a:prstGeom>
          <a:ln w="50800" cap="sq" cmpd="sng">
            <a:solidFill>
              <a:schemeClr val="bg2">
                <a:lumMod val="40000"/>
                <a:lumOff val="60000"/>
              </a:schemeClr>
            </a:solidFill>
            <a:miter lim="800000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0DE43-2063-469B-A329-6383D490C4F9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RyderLakePanel.jpg"/>
          <p:cNvPicPr>
            <a:picLocks noChangeAspect="1"/>
          </p:cNvPicPr>
          <p:nvPr userDrawn="1"/>
        </p:nvPicPr>
        <p:blipFill>
          <a:blip r:embed="rId2">
            <a:lum bright="-20000" contrast="-20000"/>
          </a:blip>
          <a:srcRect t="7692" b="19230"/>
          <a:stretch>
            <a:fillRect/>
          </a:stretch>
        </p:blipFill>
        <p:spPr>
          <a:xfrm>
            <a:off x="0" y="0"/>
            <a:ext cx="9144000" cy="14478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B0EA22-2E07-4DFF-9D92-A7BFD7BA7144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135519-E087-4BE0-96FB-24D43397DD17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FD965-9752-4D4D-B03A-28369FFA2A2E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F8E476-98FF-41C1-812D-D5BE8FBE32A4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8C131A-1EF9-45C2-B820-AD9C8F201D9E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add title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5F0301-F381-41DB-9514-336C69C4E69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RyderLakePanel.jpg"/>
          <p:cNvPicPr>
            <a:picLocks noChangeAspect="1"/>
          </p:cNvPicPr>
          <p:nvPr userDrawn="1"/>
        </p:nvPicPr>
        <p:blipFill>
          <a:blip r:embed="rId2">
            <a:lum bright="-20000" contrast="-20000"/>
          </a:blip>
          <a:srcRect t="7692" b="19230"/>
          <a:stretch>
            <a:fillRect/>
          </a:stretch>
        </p:blipFill>
        <p:spPr>
          <a:xfrm>
            <a:off x="0" y="0"/>
            <a:ext cx="9144000" cy="14478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2A9B4B-8183-4EB0-9D1E-57E3E9E71074}" type="slidenum">
              <a:rPr lang="en-US"/>
              <a:pPr/>
              <a:t>‹#›</a:t>
            </a:fld>
            <a:endParaRPr lang="en-US" dirty="0"/>
          </a:p>
        </p:txBody>
      </p:sp>
      <p:cxnSp>
        <p:nvCxnSpPr>
          <p:cNvPr id="11" name="Straight Connector 10"/>
          <p:cNvCxnSpPr/>
          <p:nvPr userDrawn="1"/>
        </p:nvCxnSpPr>
        <p:spPr>
          <a:xfrm>
            <a:off x="0" y="1487424"/>
            <a:ext cx="9144000" cy="1588"/>
          </a:xfrm>
          <a:prstGeom prst="line">
            <a:avLst/>
          </a:prstGeom>
          <a:ln w="50800" cap="sq" cmpd="sng">
            <a:solidFill>
              <a:schemeClr val="accent1"/>
            </a:solidFill>
            <a:miter lim="800000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 userDrawn="1"/>
        </p:nvCxnSpPr>
        <p:spPr>
          <a:xfrm>
            <a:off x="0" y="1563624"/>
            <a:ext cx="9144000" cy="1588"/>
          </a:xfrm>
          <a:prstGeom prst="line">
            <a:avLst/>
          </a:prstGeom>
          <a:ln w="50800" cap="sq" cmpd="sng">
            <a:solidFill>
              <a:schemeClr val="bg2">
                <a:lumMod val="40000"/>
                <a:lumOff val="60000"/>
              </a:schemeClr>
            </a:solidFill>
            <a:miter lim="800000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gi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F22459-FB1A-4F3C-A10E-58084B2F0197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7" r:id="rId1"/>
    <p:sldLayoutId id="2147483678" r:id="rId2"/>
    <p:sldLayoutId id="2147483679" r:id="rId3"/>
    <p:sldLayoutId id="2147483680" r:id="rId4"/>
    <p:sldLayoutId id="2147483681" r:id="rId5"/>
    <p:sldLayoutId id="2147483682" r:id="rId6"/>
    <p:sldLayoutId id="2147483683" r:id="rId7"/>
    <p:sldLayoutId id="2147483684" r:id="rId8"/>
    <p:sldLayoutId id="2147483685" r:id="rId9"/>
    <p:sldLayoutId id="2147483686" r:id="rId10"/>
    <p:sldLayoutId id="2147483687" r:id="rId11"/>
    <p:sldLayoutId id="2147483688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b="1" kern="1200">
          <a:solidFill>
            <a:schemeClr val="accent2">
              <a:lumMod val="60000"/>
              <a:lumOff val="40000"/>
            </a:schemeClr>
          </a:solidFill>
          <a:latin typeface="Arial" pitchFamily="34" charset="0"/>
          <a:ea typeface="+mj-ea"/>
          <a:cs typeface="Arial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SzPct val="90000"/>
        <a:buFontTx/>
        <a:buBlip>
          <a:blip r:embed="rId14"/>
        </a:buBlip>
        <a:defRPr sz="3200" kern="1200">
          <a:solidFill>
            <a:schemeClr val="tx1"/>
          </a:solidFill>
          <a:latin typeface="Times New Roman" pitchFamily="18" charset="0"/>
          <a:ea typeface="+mn-ea"/>
          <a:cs typeface="Times New Roman" pitchFamily="18" charset="0"/>
        </a:defRPr>
      </a:lvl1pPr>
      <a:lvl2pPr marL="742950" indent="-285750" algn="l" defTabSz="914400" rtl="0" eaLnBrk="1" latinLnBrk="0" hangingPunct="1">
        <a:spcBef>
          <a:spcPct val="20000"/>
        </a:spcBef>
        <a:buClr>
          <a:schemeClr val="accent2"/>
        </a:buClr>
        <a:buSzPct val="120000"/>
        <a:buFont typeface="Arial" pitchFamily="34" charset="0"/>
        <a:buChar char="•"/>
        <a:defRPr sz="2800" kern="1200">
          <a:solidFill>
            <a:schemeClr val="tx1"/>
          </a:solidFill>
          <a:latin typeface="Times New Roman" pitchFamily="18" charset="0"/>
          <a:ea typeface="+mn-ea"/>
          <a:cs typeface="Times New Roman" pitchFamily="18" charset="0"/>
        </a:defRPr>
      </a:lvl2pPr>
      <a:lvl3pPr marL="1143000" indent="-22860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2400" kern="1200">
          <a:solidFill>
            <a:schemeClr val="tx1"/>
          </a:solidFill>
          <a:latin typeface="Times New Roman" pitchFamily="18" charset="0"/>
          <a:ea typeface="+mn-ea"/>
          <a:cs typeface="Times New Roman" pitchFamily="18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Times New Roman" pitchFamily="18" charset="0"/>
          <a:ea typeface="+mn-ea"/>
          <a:cs typeface="Times New Roman" pitchFamily="18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Times New Roman" pitchFamily="18" charset="0"/>
          <a:ea typeface="+mn-ea"/>
          <a:cs typeface="Times New Roman" pitchFamily="18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Company Name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Business Plan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Mission Statement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In a succinct sentence or paragraph, state </a:t>
            </a:r>
            <a:r>
              <a:rPr lang="en-US" dirty="0"/>
              <a:t>your </a:t>
            </a:r>
            <a:r>
              <a:rPr lang="en-US" dirty="0" smtClean="0"/>
              <a:t>company’s main goal or </a:t>
            </a:r>
            <a:r>
              <a:rPr lang="en-US" dirty="0"/>
              <a:t>long-term mission</a:t>
            </a:r>
            <a:r>
              <a:rPr lang="en-US" dirty="0" smtClean="0"/>
              <a:t>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Competition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Summarize the competition.</a:t>
            </a:r>
          </a:p>
          <a:p>
            <a:r>
              <a:rPr lang="en-US" dirty="0"/>
              <a:t>Outline your company’s competitive advantage.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Team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List CEO and key management by name.</a:t>
            </a:r>
          </a:p>
          <a:p>
            <a:r>
              <a:rPr lang="en-US" dirty="0"/>
              <a:t>Include previous accomplishments to show that these are people with a record of success.</a:t>
            </a:r>
          </a:p>
          <a:p>
            <a:r>
              <a:rPr lang="en-US" dirty="0"/>
              <a:t>Summarize number of years of experience in this field.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Market Summary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Summarize </a:t>
            </a:r>
            <a:r>
              <a:rPr lang="en-US" dirty="0" smtClean="0"/>
              <a:t>the current market.</a:t>
            </a:r>
          </a:p>
          <a:p>
            <a:r>
              <a:rPr lang="en-US" dirty="0" smtClean="0"/>
              <a:t>Review information about business environment, market shifts, or major companies in the field that give indications of opportunities for you company.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Opportunities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Identify </a:t>
            </a:r>
            <a:r>
              <a:rPr lang="en-US" dirty="0" smtClean="0"/>
              <a:t>market problems </a:t>
            </a:r>
            <a:r>
              <a:rPr lang="en-US" dirty="0"/>
              <a:t>and </a:t>
            </a:r>
            <a:r>
              <a:rPr lang="en-US" dirty="0" smtClean="0"/>
              <a:t>opportunities.</a:t>
            </a:r>
          </a:p>
          <a:p>
            <a:r>
              <a:rPr lang="en-US" dirty="0" smtClean="0"/>
              <a:t>List consumer needs and challenges.</a:t>
            </a:r>
          </a:p>
          <a:p>
            <a:r>
              <a:rPr lang="en-US" dirty="0" smtClean="0"/>
              <a:t>Define products and services that will meet those needs and solve those challenges.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Business Concept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Summarize the key technology, concept, or strategy on which your business is based.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Goals and Objectives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List </a:t>
            </a:r>
            <a:r>
              <a:rPr lang="en-US" dirty="0" smtClean="0"/>
              <a:t>5-year goals.</a:t>
            </a:r>
          </a:p>
          <a:p>
            <a:r>
              <a:rPr lang="en-US" dirty="0" smtClean="0"/>
              <a:t>List objectives and the means by which you will measure success in meeting them.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Financial Plan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Describe your financial model.</a:t>
            </a:r>
          </a:p>
          <a:p>
            <a:r>
              <a:rPr lang="en-US" dirty="0" smtClean="0"/>
              <a:t>Outline your method for determining pricing.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Resource Requirements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List requirements for the following resources:</a:t>
            </a:r>
          </a:p>
          <a:p>
            <a:pPr lvl="1"/>
            <a:r>
              <a:rPr lang="en-US" dirty="0" smtClean="0"/>
              <a:t>Leadership</a:t>
            </a:r>
          </a:p>
          <a:p>
            <a:pPr lvl="1"/>
            <a:r>
              <a:rPr lang="en-US" dirty="0" smtClean="0"/>
              <a:t>Sales and marketing personnel</a:t>
            </a:r>
            <a:endParaRPr lang="en-US" dirty="0"/>
          </a:p>
          <a:p>
            <a:pPr lvl="1"/>
            <a:r>
              <a:rPr lang="en-US" dirty="0" smtClean="0"/>
              <a:t>Computers, communications, and other technologies </a:t>
            </a:r>
          </a:p>
          <a:p>
            <a:pPr lvl="1"/>
            <a:r>
              <a:rPr lang="en-US" dirty="0" smtClean="0"/>
              <a:t>Investments</a:t>
            </a:r>
            <a:endParaRPr lang="en-US" dirty="0"/>
          </a:p>
          <a:p>
            <a:pPr lvl="1"/>
            <a:r>
              <a:rPr lang="en-US" dirty="0" smtClean="0"/>
              <a:t>Raw materials</a:t>
            </a:r>
            <a:endParaRPr lang="en-US" dirty="0"/>
          </a:p>
          <a:p>
            <a:pPr lvl="1"/>
            <a:r>
              <a:rPr lang="en-US" dirty="0" smtClean="0"/>
              <a:t>Product development</a:t>
            </a:r>
            <a:endParaRPr lang="en-US" dirty="0"/>
          </a:p>
          <a:p>
            <a:pPr lvl="1"/>
            <a:r>
              <a:rPr lang="en-US" dirty="0" smtClean="0"/>
              <a:t>Special services to clients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Risks and Rewards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Outline risks within your business.</a:t>
            </a:r>
          </a:p>
          <a:p>
            <a:r>
              <a:rPr lang="en-US" dirty="0" smtClean="0"/>
              <a:t>List potential problems and challenges.</a:t>
            </a:r>
          </a:p>
          <a:p>
            <a:r>
              <a:rPr lang="en-US" dirty="0" smtClean="0"/>
              <a:t>Describe worst-case scenarios.</a:t>
            </a:r>
          </a:p>
          <a:p>
            <a:r>
              <a:rPr lang="en-US" dirty="0" smtClean="0"/>
              <a:t>Estimate probability of success.</a:t>
            </a:r>
          </a:p>
          <a:p>
            <a:r>
              <a:rPr lang="en-US" dirty="0" smtClean="0"/>
              <a:t>Show expected rewards to the company and its investors.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Key Issues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List short-range issues.</a:t>
            </a:r>
            <a:endParaRPr lang="en-US" dirty="0"/>
          </a:p>
          <a:p>
            <a:r>
              <a:rPr lang="en-US" dirty="0" smtClean="0"/>
              <a:t>List long-range issues.</a:t>
            </a:r>
            <a:endParaRPr lang="en-US" dirty="0"/>
          </a:p>
          <a:p>
            <a:r>
              <a:rPr lang="en-US" dirty="0" smtClean="0"/>
              <a:t>State consequences of postponement in resolving issues.</a:t>
            </a:r>
          </a:p>
          <a:p>
            <a:r>
              <a:rPr lang="en-US" dirty="0" smtClean="0"/>
              <a:t>Outline how funding will help resolve issues.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Custom 1">
      <a:dk1>
        <a:srgbClr val="002060"/>
      </a:dk1>
      <a:lt1>
        <a:sysClr val="window" lastClr="FFFFFF"/>
      </a:lt1>
      <a:dk2>
        <a:srgbClr val="1F497D"/>
      </a:dk2>
      <a:lt2>
        <a:srgbClr val="FFFF00"/>
      </a:lt2>
      <a:accent1>
        <a:srgbClr val="4F81BD"/>
      </a:accent1>
      <a:accent2>
        <a:srgbClr val="FFC000"/>
      </a:accent2>
      <a:accent3>
        <a:srgbClr val="92D050"/>
      </a:accent3>
      <a:accent4>
        <a:srgbClr val="00B050"/>
      </a:accent4>
      <a:accent5>
        <a:srgbClr val="0070C0"/>
      </a:accent5>
      <a:accent6>
        <a:srgbClr val="F79646"/>
      </a:accent6>
      <a:hlink>
        <a:srgbClr val="0000FF"/>
      </a:hlink>
      <a:folHlink>
        <a:srgbClr val="7030A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896</TotalTime>
  <Words>271</Words>
  <Application>Microsoft Office PowerPoint</Application>
  <PresentationFormat>On-screen Show (4:3)</PresentationFormat>
  <Paragraphs>47</Paragraphs>
  <Slides>12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Office Theme</vt:lpstr>
      <vt:lpstr>Company Name</vt:lpstr>
      <vt:lpstr>Mission Statement</vt:lpstr>
      <vt:lpstr>Competition</vt:lpstr>
      <vt:lpstr>The Team</vt:lpstr>
      <vt:lpstr>Market Summary</vt:lpstr>
      <vt:lpstr>Opportunities</vt:lpstr>
      <vt:lpstr>Business Concept</vt:lpstr>
      <vt:lpstr>Goals and Objectives</vt:lpstr>
      <vt:lpstr>Financial Plan</vt:lpstr>
      <vt:lpstr>Resource Requirements</vt:lpstr>
      <vt:lpstr>Risks and Rewards</vt:lpstr>
      <vt:lpstr>Key Issues</vt:lpstr>
    </vt:vector>
  </TitlesOfParts>
  <Manager/>
  <Company>Zimtech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Anaconda Kayaks and Canoes</dc:title>
  <dc:subject>Business Plan Template</dc:subject>
  <dc:creator>Sandra Corwin</dc:creator>
  <cp:keywords>business plan, template</cp:keywords>
  <dc:description/>
  <cp:lastModifiedBy>Scott Zimmerman</cp:lastModifiedBy>
  <cp:revision>17</cp:revision>
  <cp:lastPrinted>1601-01-01T00:00:00Z</cp:lastPrinted>
  <dcterms:created xsi:type="dcterms:W3CDTF">2006-09-26T17:52:39Z</dcterms:created>
  <dcterms:modified xsi:type="dcterms:W3CDTF">2006-09-28T02:02:18Z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TC010175101033</vt:lpwstr>
  </property>
</Properties>
</file>