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1" r:id="rId4"/>
    <p:sldId id="259" r:id="rId5"/>
    <p:sldId id="260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11" autoAdjust="0"/>
  </p:normalViewPr>
  <p:slideViewPr>
    <p:cSldViewPr>
      <p:cViewPr varScale="1">
        <p:scale>
          <a:sx n="66" d="100"/>
          <a:sy n="66" d="100"/>
        </p:scale>
        <p:origin x="-55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fld id="{C7049767-2568-4964-9B6A-7A25C41514C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8BA74CC0-1B10-4111-962E-A845BA009061}" type="datetimeFigureOut">
              <a:rPr lang="en-US" smtClean="0"/>
              <a:pPr/>
              <a:t>3/14/2007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DE6EF94E-58BB-4A67-AAA2-26C7DD39B5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A1155EF-4254-4529-B064-AA1F42B66E77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5607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25608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lang="en-US"/>
            </a:p>
          </p:txBody>
        </p:sp>
        <p:sp>
          <p:nvSpPr>
            <p:cNvPr id="25609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lang="en-US"/>
            </a:p>
          </p:txBody>
        </p:sp>
        <p:sp>
          <p:nvSpPr>
            <p:cNvPr id="25610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FE25C-6F9E-4406-B8AA-D4D3C859BF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4B530-C441-4401-9FE3-C6B5BE90A8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A3316-B7FD-42DF-9BD9-AF50AD9FC7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11A81-1463-453A-8360-652F501C23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rtlCol="0"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D967-EC63-4C8C-8CF4-6F45FBE495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662B8-83EB-4014-9C35-F233A79D0A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FD8B-FD66-4492-A110-D25DF973C4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080ED-AC1E-47D9-BDFE-846ECC0BA6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91473-8C82-4EC0-BF20-160D30CDB2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l" fontAlgn="base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>
                    <a:alpha val="10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ctr" fontAlgn="base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>
                    <a:alpha val="10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>
                    <a:alpha val="100000"/>
                  </a:schemeClr>
                </a:solidFill>
                <a:latin typeface="+mn-lt"/>
              </a:defRPr>
            </a:lvl1pPr>
          </a:lstStyle>
          <a:p>
            <a:fld id="{686BB6F6-658E-45F7-9E80-3F8AF16A6FF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chemeClr val="tx1">
                  <a:alpha val="100000"/>
                </a:schemeClr>
              </a:solidFill>
              <a:latin typeface="Times New Roman"/>
            </a:endParaRP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chemeClr val="tx1">
                  <a:alpha val="100000"/>
                </a:schemeClr>
              </a:solidFill>
              <a:latin typeface="Times New Roman"/>
            </a:endParaRP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chemeClr val="tx1">
                  <a:alpha val="100000"/>
                </a:schemeClr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+mj-lt"/>
          <a:ea typeface="+mj-ea"/>
          <a:cs typeface="+mj-cs"/>
        </a:defRPr>
      </a:lvl1pPr>
      <a:lvl2pPr algn="l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Garamond"/>
        </a:defRPr>
      </a:lvl2pPr>
      <a:lvl3pPr algn="l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Garamond"/>
        </a:defRPr>
      </a:lvl3pPr>
      <a:lvl4pPr algn="l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Garamond"/>
        </a:defRPr>
      </a:lvl4pPr>
      <a:lvl5pPr algn="l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Garamond"/>
        </a:defRPr>
      </a:lvl5pPr>
      <a:lvl6pPr marL="457200" algn="l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Garamond"/>
        </a:defRPr>
      </a:lvl6pPr>
      <a:lvl7pPr marL="914400" algn="l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Garamond"/>
        </a:defRPr>
      </a:lvl7pPr>
      <a:lvl8pPr marL="1371600" algn="l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Garamond"/>
        </a:defRPr>
      </a:lvl8pPr>
      <a:lvl9pPr marL="1828800" algn="l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Garamond"/>
        </a:defRPr>
      </a:lvl9pPr>
    </p:titleStyle>
    <p:bodyStyle>
      <a:lvl1pPr marL="342900" indent="-342900" algn="l" fontAlgn="base">
        <a:spcBef>
          <a:spcPct val="20000"/>
        </a:spcBef>
        <a:spcAft>
          <a:spcPct val="0"/>
        </a:spcAft>
        <a:buClr>
          <a:schemeClr val="bg2">
            <a:alpha val="100000"/>
          </a:schemeClr>
        </a:buClr>
        <a:buSzPct val="75000"/>
        <a:buFont typeface="Wingdings"/>
        <a:buChar char="p"/>
        <a:defRPr sz="28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1pPr>
      <a:lvl2pPr marL="742950" indent="-285750" algn="l" fontAlgn="base">
        <a:spcBef>
          <a:spcPct val="20000"/>
        </a:spcBef>
        <a:spcAft>
          <a:spcPct val="0"/>
        </a:spcAft>
        <a:buClr>
          <a:schemeClr val="tx2">
            <a:alpha val="100000"/>
          </a:schemeClr>
        </a:buClr>
        <a:buSzPct val="75000"/>
        <a:buFont typeface="Wingdings"/>
        <a:buChar char="n"/>
        <a:defRPr sz="2400">
          <a:solidFill>
            <a:schemeClr val="tx1">
              <a:alpha val="100000"/>
            </a:schemeClr>
          </a:solidFill>
          <a:latin typeface="+mn-lt"/>
        </a:defRPr>
      </a:lvl2pPr>
      <a:lvl3pPr marL="11430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65000"/>
        <a:buFont typeface="Wingdings"/>
        <a:buChar char="p"/>
        <a:defRPr sz="2000">
          <a:solidFill>
            <a:schemeClr val="tx1">
              <a:alpha val="100000"/>
            </a:schemeClr>
          </a:solidFill>
          <a:latin typeface="+mn-lt"/>
        </a:defRPr>
      </a:lvl3pPr>
      <a:lvl4pPr marL="1600200" indent="-228600" algn="l" fontAlgn="base">
        <a:spcBef>
          <a:spcPct val="20000"/>
        </a:spcBef>
        <a:spcAft>
          <a:spcPct val="0"/>
        </a:spcAft>
        <a:buClr>
          <a:schemeClr val="bg2">
            <a:alpha val="100000"/>
          </a:schemeClr>
        </a:buClr>
        <a:buFont typeface="Wingdings"/>
        <a:buChar char="§"/>
        <a:defRPr>
          <a:solidFill>
            <a:schemeClr val="tx1">
              <a:alpha val="100000"/>
            </a:schemeClr>
          </a:solidFill>
          <a:latin typeface="+mn-lt"/>
        </a:defRPr>
      </a:lvl4pPr>
      <a:lvl5pPr marL="2057400" indent="-228600" algn="l" fontAlgn="base">
        <a:spcBef>
          <a:spcPct val="20000"/>
        </a:spcBef>
        <a:spcAft>
          <a:spcPct val="0"/>
        </a:spcAft>
        <a:buClr>
          <a:schemeClr val="tx2">
            <a:alpha val="100000"/>
          </a:schemeClr>
        </a:buClr>
        <a:buSzPct val="80000"/>
        <a:buFont typeface="Wingdings"/>
        <a:buChar char="§"/>
        <a:defRPr>
          <a:solidFill>
            <a:schemeClr val="tx1">
              <a:alpha val="100000"/>
            </a:schemeClr>
          </a:solidFill>
          <a:latin typeface="+mn-lt"/>
        </a:defRPr>
      </a:lvl5pPr>
      <a:lvl6pPr marL="2514600" indent="-228600" algn="l" fontAlgn="base">
        <a:spcBef>
          <a:spcPct val="20000"/>
        </a:spcBef>
        <a:spcAft>
          <a:spcPct val="0"/>
        </a:spcAft>
        <a:buClr>
          <a:schemeClr val="tx2">
            <a:alpha val="100000"/>
          </a:schemeClr>
        </a:buClr>
        <a:buSzPct val="80000"/>
        <a:buFont typeface="Wingdings"/>
        <a:buChar char="§"/>
        <a:defRPr>
          <a:solidFill>
            <a:schemeClr val="tx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lr>
          <a:schemeClr val="tx2">
            <a:alpha val="100000"/>
          </a:schemeClr>
        </a:buClr>
        <a:buSzPct val="80000"/>
        <a:buFont typeface="Wingdings"/>
        <a:buChar char="§"/>
        <a:defRPr>
          <a:solidFill>
            <a:schemeClr val="tx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lr>
          <a:schemeClr val="tx2">
            <a:alpha val="100000"/>
          </a:schemeClr>
        </a:buClr>
        <a:buSzPct val="80000"/>
        <a:buFont typeface="Wingdings"/>
        <a:buChar char="§"/>
        <a:defRPr>
          <a:solidFill>
            <a:schemeClr val="tx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lr>
          <a:schemeClr val="tx2">
            <a:alpha val="100000"/>
          </a:schemeClr>
        </a:buClr>
        <a:buSzPct val="80000"/>
        <a:buFont typeface="Wingdings"/>
        <a:buChar char="§"/>
        <a:defRPr>
          <a:solidFill>
            <a:schemeClr val="tx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Community Outreach Services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Davion McGechie, Director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Mission Statement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 create relavant library services for Adult Learners, Adult New Readers, and Persons with Disabilities</a:t>
            </a:r>
          </a:p>
          <a:p>
            <a:r>
              <a:rPr lang="en-US"/>
              <a:t>To provide staff training</a:t>
            </a:r>
          </a:p>
          <a:p>
            <a:r>
              <a:rPr lang="en-US"/>
              <a:t>To develop closer relationships between Carriage Public Library and comunity groups 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About the Library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Consists of 10 libraries </a:t>
            </a:r>
          </a:p>
          <a:p>
            <a:r>
              <a:rPr lang="en-US" dirty="0"/>
              <a:t>Four central </a:t>
            </a:r>
            <a:r>
              <a:rPr lang="en-US" dirty="0" err="1"/>
              <a:t>libraries</a:t>
            </a:r>
            <a:r>
              <a:rPr lang="en-US" dirty="0"/>
              <a:t> with in-depth collections</a:t>
            </a:r>
          </a:p>
          <a:p>
            <a:r>
              <a:rPr lang="en-US" dirty="0"/>
              <a:t>Six neighborhood </a:t>
            </a:r>
            <a:r>
              <a:rPr lang="en-US" dirty="0" smtClean="0"/>
              <a:t>branch </a:t>
            </a:r>
            <a:r>
              <a:rPr lang="en-US" dirty="0"/>
              <a:t>libraries</a:t>
            </a:r>
          </a:p>
          <a:p>
            <a:r>
              <a:rPr lang="en-US" dirty="0"/>
              <a:t>Bookmobile</a:t>
            </a:r>
          </a:p>
          <a:p>
            <a:r>
              <a:rPr lang="en-US" dirty="0"/>
              <a:t>Digital library</a:t>
            </a:r>
          </a:p>
          <a:p>
            <a:r>
              <a:rPr lang="en-US" dirty="0"/>
              <a:t>Special Events &amp; Programs</a:t>
            </a:r>
          </a:p>
          <a:p>
            <a:pPr lvl="1"/>
            <a:r>
              <a:rPr lang="en-US" dirty="0"/>
              <a:t>Deaf History Month: May</a:t>
            </a:r>
          </a:p>
          <a:p>
            <a:pPr lvl="1"/>
            <a:r>
              <a:rPr lang="en-US" dirty="0"/>
              <a:t>National Literacy Month: September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Community Outreach Programs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Adult </a:t>
            </a:r>
            <a:r>
              <a:rPr lang="en-US" dirty="0" smtClean="0"/>
              <a:t>literacy</a:t>
            </a:r>
            <a:endParaRPr lang="en-US" dirty="0"/>
          </a:p>
          <a:p>
            <a:r>
              <a:rPr lang="en-US" dirty="0"/>
              <a:t>Correctional facilities</a:t>
            </a:r>
          </a:p>
          <a:p>
            <a:r>
              <a:rPr lang="en-US" dirty="0"/>
              <a:t>Elderly adults &amp; nursing homes</a:t>
            </a:r>
          </a:p>
          <a:p>
            <a:r>
              <a:rPr lang="en-US" dirty="0"/>
              <a:t>English as a Second Language (ESL)</a:t>
            </a:r>
          </a:p>
          <a:p>
            <a:r>
              <a:rPr lang="en-US" dirty="0"/>
              <a:t>Persons with disabilities</a:t>
            </a:r>
          </a:p>
          <a:p>
            <a:r>
              <a:rPr lang="en-US" dirty="0"/>
              <a:t>Persons without homes</a:t>
            </a:r>
          </a:p>
          <a:p>
            <a:r>
              <a:rPr lang="en-US" dirty="0"/>
              <a:t>Senior citizens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Branch Libraries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Bayview Branch</a:t>
            </a:r>
          </a:p>
          <a:p>
            <a:r>
              <a:rPr lang="en-US"/>
              <a:t>Kent Road Branch </a:t>
            </a:r>
          </a:p>
          <a:p>
            <a:r>
              <a:rPr lang="en-US"/>
              <a:t>Milford University Branch </a:t>
            </a:r>
          </a:p>
          <a:p>
            <a:r>
              <a:rPr lang="en-US"/>
              <a:t>Morningside Branch </a:t>
            </a:r>
          </a:p>
          <a:p>
            <a:r>
              <a:rPr lang="en-US"/>
              <a:t>Weeping Log River Branch</a:t>
            </a:r>
          </a:p>
          <a:p>
            <a:r>
              <a:rPr lang="en-US"/>
              <a:t>Wilderness Beach Branch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Volunteering Guidelines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Previous experience is not necessary </a:t>
            </a:r>
          </a:p>
          <a:p>
            <a:r>
              <a:rPr lang="en-US" dirty="0" smtClean="0"/>
              <a:t>Mandatory health </a:t>
            </a:r>
            <a:r>
              <a:rPr lang="en-US" dirty="0"/>
              <a:t>screening</a:t>
            </a:r>
          </a:p>
          <a:p>
            <a:r>
              <a:rPr lang="en-US" dirty="0" smtClean="0"/>
              <a:t>Must complete initial </a:t>
            </a:r>
            <a:r>
              <a:rPr lang="en-US" dirty="0"/>
              <a:t>volunteer training</a:t>
            </a:r>
          </a:p>
          <a:p>
            <a:r>
              <a:rPr lang="en-US" dirty="0" smtClean="0"/>
              <a:t>Must be </a:t>
            </a:r>
            <a:r>
              <a:rPr lang="en-US" dirty="0"/>
              <a:t>available for at least nine months after training</a:t>
            </a:r>
          </a:p>
          <a:p>
            <a:r>
              <a:rPr lang="en-US" dirty="0" smtClean="0"/>
              <a:t>Must volunteer at least twice </a:t>
            </a:r>
            <a:r>
              <a:rPr lang="en-US" dirty="0"/>
              <a:t>a week for four hours each week</a:t>
            </a:r>
          </a:p>
          <a:p>
            <a:r>
              <a:rPr lang="en-US" dirty="0" smtClean="0"/>
              <a:t>Be available to train </a:t>
            </a:r>
            <a:r>
              <a:rPr lang="en-US" dirty="0"/>
              <a:t>other volunteers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None/>
          <a:tabLst/>
          <a:defRPr kumimoji="0" lang="en-US" sz="1800" b="0" i="0" u="none" strike="noStrike" baseline="0">
            <a:solidFill>
              <a:schemeClr val="tx1">
                <a:alpha val="100000"/>
              </a:schemeClr>
            </a:solidFill>
            <a:effectLst/>
            <a:latin typeface="Verdana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None/>
          <a:tabLst/>
          <a:defRPr kumimoji="0" lang="en-US" sz="1800" b="0" i="0" u="none" strike="noStrike" baseline="0">
            <a:solidFill>
              <a:schemeClr val="tx1">
                <a:alpha val="100000"/>
              </a:schemeClr>
            </a:solidFill>
            <a:effectLst/>
            <a:latin typeface="Verdana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528</TotalTime>
  <Words>165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Level</vt:lpstr>
      <vt:lpstr>Community Outreach Services</vt:lpstr>
      <vt:lpstr>Mission Statement</vt:lpstr>
      <vt:lpstr>About the Library</vt:lpstr>
      <vt:lpstr>Community Outreach Programs</vt:lpstr>
      <vt:lpstr>Branch Libraries</vt:lpstr>
      <vt:lpstr>Volunteering Guidelines</vt:lpstr>
    </vt:vector>
  </TitlesOfParts>
  <Company>Brigham Young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Outreach Services</dc:title>
  <dc:creator>Beverly Zimmerman</dc:creator>
  <cp:lastModifiedBy>Scott Zimmerman</cp:lastModifiedBy>
  <cp:revision>10</cp:revision>
  <dcterms:created xsi:type="dcterms:W3CDTF">2004-09-24T03:30:02Z</dcterms:created>
  <dcterms:modified xsi:type="dcterms:W3CDTF">2007-03-15T02:46:32Z</dcterms:modified>
</cp:coreProperties>
</file>